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72" r:id="rId9"/>
    <p:sldId id="267" r:id="rId10"/>
    <p:sldId id="262" r:id="rId11"/>
    <p:sldId id="268" r:id="rId12"/>
    <p:sldId id="269" r:id="rId13"/>
    <p:sldId id="276" r:id="rId14"/>
    <p:sldId id="273" r:id="rId15"/>
    <p:sldId id="275" r:id="rId16"/>
    <p:sldId id="270" r:id="rId17"/>
    <p:sldId id="261" r:id="rId18"/>
    <p:sldId id="277" r:id="rId19"/>
    <p:sldId id="264" r:id="rId20"/>
    <p:sldId id="265" r:id="rId21"/>
    <p:sldId id="274" r:id="rId22"/>
    <p:sldId id="278" r:id="rId23"/>
  </p:sldIdLst>
  <p:sldSz cx="9144000" cy="6858000" type="screen4x3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FE1F6-2A28-4A53-C360-72C93D586E8E}" v="638" dt="2023-07-27T08:21:09.433"/>
    <p1510:client id="{53AAB9C1-D1BB-C31C-B926-C453B97416A5}" v="51" dt="2023-07-27T06:10:56.655"/>
    <p1510:client id="{971852B9-C441-AEBC-949E-385921213441}" v="226" dt="2023-07-27T07:23:11.839"/>
    <p1510:client id="{B3376A52-DAF9-4054-3255-A1D941A10199}" v="1185" dt="2023-07-27T07:03:05.492"/>
    <p1510:client id="{BEB7C9E9-3E6D-40F1-7F52-061371A0F231}" v="41" dt="2023-07-27T07:14:08.821"/>
    <p1510:client id="{DC46E484-7738-1005-C2A7-37B0D1DF16C4}" v="76" dt="2023-07-27T05:17:22.769"/>
    <p1510:client id="{E514C92E-CF21-A0DE-BF8C-B8C9E9830BDB}" v="92" dt="2023-07-27T06:03:40.445"/>
    <p1510:client id="{F02E78A9-B8F5-3C4A-3A0C-E181A620A476}" v="96" dt="2023-07-27T03:29:5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2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3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4" name="bg object 18"/>
          <p:cNvPicPr/>
          <p:nvPr/>
        </p:nvPicPr>
        <p:blipFill>
          <a:blip r:embed="rId16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4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85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6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9142920" cy="2060280"/>
          </a:xfrm>
          <a:custGeom>
            <a:avLst/>
            <a:gdLst/>
            <a:ahLst/>
            <a:cxnLst/>
            <a:rect l="l" t="t" r="r" b="b"/>
            <a:pathLst>
              <a:path w="9144000" h="2061210">
                <a:moveTo>
                  <a:pt x="9144000" y="0"/>
                </a:moveTo>
                <a:lnTo>
                  <a:pt x="0" y="0"/>
                </a:lnTo>
                <a:lnTo>
                  <a:pt x="0" y="2060828"/>
                </a:lnTo>
                <a:lnTo>
                  <a:pt x="9144000" y="2060828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bg object 19"/>
          <p:cNvPicPr/>
          <p:nvPr/>
        </p:nvPicPr>
        <p:blipFill>
          <a:blip r:embed="rId16"/>
          <a:stretch/>
        </p:blipFill>
        <p:spPr>
          <a:xfrm>
            <a:off x="1283760" y="1340640"/>
            <a:ext cx="6383160" cy="4788000"/>
          </a:xfrm>
          <a:prstGeom prst="rect">
            <a:avLst/>
          </a:prstGeom>
          <a:ln>
            <a:noFill/>
          </a:ln>
        </p:spPr>
      </p:pic>
      <p:pic>
        <p:nvPicPr>
          <p:cNvPr id="89" name="bg object 20"/>
          <p:cNvPicPr/>
          <p:nvPr/>
        </p:nvPicPr>
        <p:blipFill>
          <a:blip r:embed="rId17"/>
          <a:stretch/>
        </p:blipFill>
        <p:spPr>
          <a:xfrm>
            <a:off x="2778480" y="3175200"/>
            <a:ext cx="3315600" cy="876240"/>
          </a:xfrm>
          <a:prstGeom prst="rect">
            <a:avLst/>
          </a:prstGeom>
          <a:ln>
            <a:noFill/>
          </a:ln>
        </p:spPr>
      </p:pic>
      <p:pic>
        <p:nvPicPr>
          <p:cNvPr id="90" name="bg object 21"/>
          <p:cNvPicPr/>
          <p:nvPr/>
        </p:nvPicPr>
        <p:blipFill>
          <a:blip r:embed="rId18"/>
          <a:stretch/>
        </p:blipFill>
        <p:spPr>
          <a:xfrm>
            <a:off x="4909320" y="4941000"/>
            <a:ext cx="4049280" cy="1217880"/>
          </a:xfrm>
          <a:prstGeom prst="rect">
            <a:avLst/>
          </a:prstGeom>
          <a:ln>
            <a:noFill/>
          </a:ln>
        </p:spPr>
      </p:pic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daincube.com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daincube.com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daincube.com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sales@daincube.com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176160" y="4023360"/>
            <a:ext cx="2565720" cy="187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2023년</a:t>
            </a:r>
            <a:r>
              <a:rPr lang="en-US" sz="2400" b="1" strike="noStrike" spc="-2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07월</a:t>
            </a:r>
            <a:r>
              <a:rPr lang="en-US" sz="2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26일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신민호 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김시연 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성우진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417160" y="6052680"/>
            <a:ext cx="397080" cy="1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V </a:t>
            </a:r>
            <a:r>
              <a:rPr lang="en-US" sz="1200" b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1.0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80440" y="1828440"/>
            <a:ext cx="8582040" cy="135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Ezi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-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SERVOII-Plus-E</a:t>
            </a:r>
            <a:br>
              <a:rPr/>
            </a:b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&lt;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라즈베리파이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편</a:t>
            </a:r>
            <a:r>
              <a:rPr lang="en-US" sz="4400" b="1" strike="noStrike" spc="-26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3">
                <a:solidFill>
                  <a:srgbClr val="000000"/>
                </a:solidFill>
                <a:latin typeface="Malgun Gothic"/>
                <a:ea typeface="DejaVu Sans"/>
              </a:rPr>
              <a:t>&gt;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2" name="그림 131"/>
          <p:cNvPicPr/>
          <p:nvPr/>
        </p:nvPicPr>
        <p:blipFill>
          <a:blip r:embed="rId2"/>
          <a:stretch/>
        </p:blipFill>
        <p:spPr>
          <a:xfrm>
            <a:off x="548640" y="3585600"/>
            <a:ext cx="2532600" cy="1808640"/>
          </a:xfrm>
          <a:prstGeom prst="rect">
            <a:avLst/>
          </a:prstGeom>
          <a:ln>
            <a:noFill/>
          </a:ln>
        </p:spPr>
      </p:pic>
      <p:pic>
        <p:nvPicPr>
          <p:cNvPr id="133" name="그림 132"/>
          <p:cNvPicPr/>
          <p:nvPr/>
        </p:nvPicPr>
        <p:blipFill>
          <a:blip r:embed="rId3"/>
          <a:stretch/>
        </p:blipFill>
        <p:spPr>
          <a:xfrm>
            <a:off x="3657600" y="3566160"/>
            <a:ext cx="1508040" cy="190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F1D355-BCBD-9DB7-D99A-3FC246C6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7" t="26054" r="33194" b="25062"/>
          <a:stretch/>
        </p:blipFill>
        <p:spPr>
          <a:xfrm>
            <a:off x="671227" y="994414"/>
            <a:ext cx="7883460" cy="51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사용한 Framework</a:t>
            </a:r>
            <a:endParaRPr lang="en-US" sz="3200" b="1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182968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GTK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05FCCF-42B4-4090-31A6-DB20320D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" y="1915723"/>
            <a:ext cx="4530970" cy="302136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F8D25A-B464-31A9-BB6E-D99864B2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39" y="1917237"/>
            <a:ext cx="4504285" cy="311546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596B0FAE-368F-E163-595B-E95F86EDF9C7}"/>
              </a:ext>
            </a:extLst>
          </p:cNvPr>
          <p:cNvSpPr/>
          <p:nvPr/>
        </p:nvSpPr>
        <p:spPr>
          <a:xfrm>
            <a:off x="4670059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QT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B95C8-59E9-9F94-37DE-92AB192A1657}"/>
              </a:ext>
            </a:extLst>
          </p:cNvPr>
          <p:cNvSpPr txBox="1"/>
          <p:nvPr/>
        </p:nvSpPr>
        <p:spPr>
          <a:xfrm>
            <a:off x="363664" y="5078057"/>
            <a:ext cx="38514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LGPL 라이센스로 상업적 이용</a:t>
            </a:r>
          </a:p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소스코드 비공개 가능 </a:t>
            </a:r>
          </a:p>
        </p:txBody>
      </p:sp>
    </p:spTree>
    <p:extLst>
      <p:ext uri="{BB962C8B-B14F-4D97-AF65-F5344CB8AC3E}">
        <p14:creationId xmlns:p14="http://schemas.microsoft.com/office/powerpoint/2010/main" val="93325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개발환경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476045" y="880980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Glade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3BDD7B1-B7D6-BE26-02C1-0195A212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1" y="1287760"/>
            <a:ext cx="6668166" cy="474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6869773" y="339662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7012648" y="353949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GTK3 &amp; Glade </a:t>
            </a:r>
            <a:r>
              <a:rPr lang="ko-KR" altLang="en-US" sz="3200" b="1" spc="-1">
                <a:latin typeface="Malgun Gothic"/>
              </a:rPr>
              <a:t>설치 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4" name="Picture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4C207DF-3423-E0C9-60F3-F36FF5E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" y="3059365"/>
            <a:ext cx="3743937" cy="296640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039E3CE-4D8E-F35D-D91A-174C10A3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83" y="1840443"/>
            <a:ext cx="4499397" cy="24510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8BCB52-5D84-08D5-7BC6-F12443BF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71" y="5309570"/>
            <a:ext cx="4695620" cy="61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0906A-13D9-87FF-BC04-28993135FE96}"/>
              </a:ext>
            </a:extLst>
          </p:cNvPr>
          <p:cNvSpPr txBox="1"/>
          <p:nvPr/>
        </p:nvSpPr>
        <p:spPr>
          <a:xfrm>
            <a:off x="3996349" y="1305460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GTK 설치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3E919-AE23-75F0-71CD-34045534057A}"/>
              </a:ext>
            </a:extLst>
          </p:cNvPr>
          <p:cNvSpPr txBox="1"/>
          <p:nvPr/>
        </p:nvSpPr>
        <p:spPr>
          <a:xfrm>
            <a:off x="3996348" y="4552953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err="1">
                <a:solidFill>
                  <a:srgbClr val="FF0000"/>
                </a:solidFill>
                <a:latin typeface="Malgun Gothic"/>
                <a:ea typeface="Malgun Gothic"/>
              </a:rPr>
              <a:t>Glade</a:t>
            </a:r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 설치 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65EF720E-6639-B1E3-EEB9-E3B77F230377}"/>
              </a:ext>
            </a:extLst>
          </p:cNvPr>
          <p:cNvSpPr/>
          <p:nvPr/>
        </p:nvSpPr>
        <p:spPr>
          <a:xfrm>
            <a:off x="189465" y="1300841"/>
            <a:ext cx="4420443" cy="1489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2800" b="1" spc="-1" err="1">
                <a:solidFill>
                  <a:srgbClr val="FF0000"/>
                </a:solidFill>
                <a:latin typeface="Malgun Gothic"/>
              </a:rPr>
              <a:t>공식</a:t>
            </a:r>
            <a:r>
              <a:rPr lang="en-US" altLang="ko-KR" sz="2800" b="1" spc="-1">
                <a:solidFill>
                  <a:srgbClr val="FF0000"/>
                </a:solidFill>
                <a:latin typeface="Malgun Gothic"/>
              </a:rPr>
              <a:t> 문서</a:t>
            </a:r>
            <a:r>
              <a:rPr lang="en-US" altLang="ko-KR" sz="2400" b="1" spc="-1">
                <a:solidFill>
                  <a:srgbClr val="FF0000"/>
                </a:solidFill>
                <a:latin typeface="Malgun Gothic"/>
              </a:rPr>
              <a:t> </a:t>
            </a:r>
            <a:endParaRPr lang="en-US" sz="2400" spc="-1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106674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6" name="그림 7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B85502BC-0763-EF0A-E7BF-D5DAE84C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6" y="1346354"/>
            <a:ext cx="3434531" cy="4893493"/>
          </a:xfrm>
          <a:prstGeom prst="rect">
            <a:avLst/>
          </a:prstGeom>
        </p:spPr>
      </p:pic>
      <p:pic>
        <p:nvPicPr>
          <p:cNvPr id="8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5EA61D-DF26-8B90-EB83-68CACF40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14" y="1346353"/>
            <a:ext cx="3462183" cy="4893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7F150-CB50-DAF1-8C23-72BF0C366C8B}"/>
              </a:ext>
            </a:extLst>
          </p:cNvPr>
          <p:cNvSpPr txBox="1"/>
          <p:nvPr/>
        </p:nvSpPr>
        <p:spPr>
          <a:xfrm>
            <a:off x="1170692" y="935739"/>
            <a:ext cx="4911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GTK에서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제공하는 방식대로 XML 작성 </a:t>
            </a:r>
          </a:p>
        </p:txBody>
      </p:sp>
    </p:spTree>
    <p:extLst>
      <p:ext uri="{BB962C8B-B14F-4D97-AF65-F5344CB8AC3E}">
        <p14:creationId xmlns:p14="http://schemas.microsoft.com/office/powerpoint/2010/main" val="404956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ko-KR" altLang="en-US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392709"/>
            <a:ext cx="8347586" cy="4542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F26DE-C8AE-912F-A34D-A271FC15D34E}"/>
              </a:ext>
            </a:extLst>
          </p:cNvPr>
          <p:cNvSpPr txBox="1"/>
          <p:nvPr/>
        </p:nvSpPr>
        <p:spPr>
          <a:xfrm>
            <a:off x="434855" y="974984"/>
            <a:ext cx="7609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err="1">
                <a:solidFill>
                  <a:srgbClr val="FF0000"/>
                </a:solidFill>
                <a:latin typeface="Malgun Gothic"/>
                <a:ea typeface="Malgun Gothic"/>
              </a:rPr>
              <a:t>WYSIWYG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방식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(What You See Is What You Get)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으로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UI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디자인 가능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0" y="1343653"/>
            <a:ext cx="8347586" cy="4542687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750FA397-8506-38E4-9A7E-1992B03EEA4F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329479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5FA0432-F1FC-1971-737B-8D0D4E43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79" y="1582662"/>
            <a:ext cx="1272670" cy="4114800"/>
          </a:xfrm>
          <a:prstGeom prst="rect">
            <a:avLst/>
          </a:prstGeom>
        </p:spPr>
      </p:pic>
      <p:pic>
        <p:nvPicPr>
          <p:cNvPr id="4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D1D519F-D7E3-7D8A-D9E9-574E74BA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6" y="1586523"/>
            <a:ext cx="2334702" cy="4114800"/>
          </a:xfrm>
          <a:prstGeom prst="rect">
            <a:avLst/>
          </a:prstGeom>
        </p:spPr>
      </p:pic>
      <p:pic>
        <p:nvPicPr>
          <p:cNvPr id="5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B49A894-5C73-1103-0879-6B87A83AB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31" y="1579511"/>
            <a:ext cx="1244727" cy="4114800"/>
          </a:xfrm>
          <a:prstGeom prst="rect">
            <a:avLst/>
          </a:prstGeom>
        </p:spPr>
      </p:pic>
      <p:pic>
        <p:nvPicPr>
          <p:cNvPr id="6" name="그림 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2823209-56DE-02F7-D04C-CDC3FC917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743" y="1592589"/>
            <a:ext cx="1755364" cy="4114800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E772964-CDAE-3D40-9179-38B5AB1FC009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05DBEF3-3469-4AB7-3E35-5A5C7C728BC2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7D6F3-84FF-32D1-9F1F-4FED37571DB0}"/>
              </a:ext>
            </a:extLst>
          </p:cNvPr>
          <p:cNvSpPr txBox="1"/>
          <p:nvPr/>
        </p:nvSpPr>
        <p:spPr>
          <a:xfrm>
            <a:off x="102577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최상위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(프로그램의 틀)</a:t>
            </a:r>
            <a:endParaRPr 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8D76-1120-F639-B567-1E30E66649D2}"/>
              </a:ext>
            </a:extLst>
          </p:cNvPr>
          <p:cNvSpPr txBox="1"/>
          <p:nvPr/>
        </p:nvSpPr>
        <p:spPr>
          <a:xfrm>
            <a:off x="2437421" y="798634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컨테이너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(구성요소 담는 공간) 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7D127-47A2-5802-1EFE-983C1ECE3EF8}"/>
              </a:ext>
            </a:extLst>
          </p:cNvPr>
          <p:cNvSpPr txBox="1"/>
          <p:nvPr/>
        </p:nvSpPr>
        <p:spPr>
          <a:xfrm>
            <a:off x="4811344" y="798633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컨트롤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입력을 받는 요소) 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A23A-266B-1E61-34F5-C9D33D72F31F}"/>
              </a:ext>
            </a:extLst>
          </p:cNvPr>
          <p:cNvSpPr txBox="1"/>
          <p:nvPr/>
        </p:nvSpPr>
        <p:spPr>
          <a:xfrm>
            <a:off x="7361115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표시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정보 표시) </a:t>
            </a:r>
            <a:endParaRPr 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142B5B5E-459E-39E9-CD3A-6ADEAF58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" y="1249801"/>
            <a:ext cx="2927554" cy="4330743"/>
          </a:xfrm>
          <a:prstGeom prst="rect">
            <a:avLst/>
          </a:prstGeom>
        </p:spPr>
      </p:pic>
      <p:pic>
        <p:nvPicPr>
          <p:cNvPr id="3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3079F8B-B4C3-E6F1-48B2-DC509392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62" y="1255340"/>
            <a:ext cx="2899901" cy="3093708"/>
          </a:xfrm>
          <a:prstGeom prst="rect">
            <a:avLst/>
          </a:prstGeom>
        </p:spPr>
      </p:pic>
      <p:pic>
        <p:nvPicPr>
          <p:cNvPr id="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7F0366-1FB5-3FAB-76F4-829A24F9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35" y="1251769"/>
            <a:ext cx="2864725" cy="4879872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5EFC1D61-815B-F18F-24D6-8652F1A0E5EB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-34192" y="798635"/>
            <a:ext cx="3475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일반 속성(구성요소마다 다름) 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3166451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패킹-&gt;레이아웃 상 위치 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56B56D38-3229-0CA2-5E58-930A03575AEE}"/>
              </a:ext>
            </a:extLst>
          </p:cNvPr>
          <p:cNvSpPr txBox="1"/>
          <p:nvPr/>
        </p:nvSpPr>
        <p:spPr>
          <a:xfrm>
            <a:off x="6077682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공통사항 속성 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</a:t>
            </a:r>
            <a:r>
              <a:rPr lang="ko-KR" altLang="en-US" sz="3200" b="1" spc="-1">
                <a:latin typeface="Malgun Gothic"/>
              </a:rPr>
              <a:t>상호작용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8" name="그림 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E46DC38-A159-70EB-19DF-E58BB43CF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" t="2076" r="133" b="2076"/>
          <a:stretch/>
        </p:blipFill>
        <p:spPr>
          <a:xfrm>
            <a:off x="479795" y="1208587"/>
            <a:ext cx="8255565" cy="3054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5960F-3037-2A65-DA8F-B384306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3" y="4624904"/>
            <a:ext cx="7490337" cy="446387"/>
          </a:xfrm>
          <a:prstGeom prst="rect">
            <a:avLst/>
          </a:prstGeom>
        </p:spPr>
      </p:pic>
      <p:pic>
        <p:nvPicPr>
          <p:cNvPr id="12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FAE3EA-4B88-90E2-9FCE-AB2B65B1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64" b="31930"/>
          <a:stretch/>
        </p:blipFill>
        <p:spPr>
          <a:xfrm>
            <a:off x="549156" y="5482291"/>
            <a:ext cx="5985021" cy="1294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291B2-D2BD-CBE9-948C-4DA178881A49}"/>
              </a:ext>
            </a:extLst>
          </p:cNvPr>
          <p:cNvSpPr txBox="1"/>
          <p:nvPr/>
        </p:nvSpPr>
        <p:spPr>
          <a:xfrm>
            <a:off x="405422" y="857250"/>
            <a:ext cx="951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각 구성요소(버튼,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콤보박스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, 체크박스 등)의 시그널과 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연동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79859-4A3C-48B2-3087-F8AB5CD7C7BC}"/>
              </a:ext>
            </a:extLst>
          </p:cNvPr>
          <p:cNvSpPr txBox="1"/>
          <p:nvPr/>
        </p:nvSpPr>
        <p:spPr>
          <a:xfrm>
            <a:off x="483576" y="4256942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시스템 실행 단계에서 구성요소 생성,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g_signal_connect로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연결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D0711-7F44-384A-5340-05A4BDD71D1B}"/>
              </a:ext>
            </a:extLst>
          </p:cNvPr>
          <p:cNvSpPr txBox="1"/>
          <p:nvPr/>
        </p:nvSpPr>
        <p:spPr>
          <a:xfrm>
            <a:off x="551960" y="5106865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Callback함수에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각 구성요소 별 기능 작성 </a:t>
            </a:r>
          </a:p>
        </p:txBody>
      </p:sp>
    </p:spTree>
    <p:extLst>
      <p:ext uri="{BB962C8B-B14F-4D97-AF65-F5344CB8AC3E}">
        <p14:creationId xmlns:p14="http://schemas.microsoft.com/office/powerpoint/2010/main" val="260661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2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라즈비안 설치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535320" y="2743200"/>
            <a:ext cx="833400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sd카드에 라즈베리 파이 OS를 설치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Malgun Gothic"/>
                <a:ea typeface="DejaVu Sans"/>
                <a:hlinkClick r:id="rId2"/>
              </a:rPr>
              <a:t>https://www.raspberrypi.com/software/</a:t>
            </a: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  에서 Raspberry Pi Imager 을 다운로드 후 설치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Imager에서 사용할 운영체제 Raspberry PI OS를 선택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설치할 SD카드를 선택하고 Write버튼을 눌러 라즈베리파이 OS 를 설치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42200" y="6149520"/>
            <a:ext cx="5938560" cy="6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12600">
              <a:lnSpc>
                <a:spcPct val="100000"/>
              </a:lnSpc>
              <a:spcBef>
                <a:spcPts val="204"/>
              </a:spcBef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당사 제어기는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1회에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한정하여 기술지원을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제공합니다.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연결 및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구동에 관련된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사항은 하기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메일로 문의하시어 기술지원을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받으시기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바랍니다.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4">
                <a:solidFill>
                  <a:srgbClr val="006FC0"/>
                </a:solidFill>
                <a:latin typeface="Malgun Gothic"/>
                <a:ea typeface="DejaVu Sans"/>
              </a:rPr>
              <a:t>E-</a:t>
            </a:r>
            <a:r>
              <a:rPr lang="en-US" sz="1200" b="1" strike="noStrike" spc="-1">
                <a:solidFill>
                  <a:srgbClr val="006FC0"/>
                </a:solidFill>
                <a:latin typeface="Malgun Gothic"/>
                <a:ea typeface="DejaVu Sans"/>
              </a:rPr>
              <a:t>mail:</a:t>
            </a:r>
            <a:r>
              <a:rPr lang="en-US" sz="1200" b="1" strike="noStrike" spc="-12">
                <a:solidFill>
                  <a:srgbClr val="006FC0"/>
                </a:solidFill>
                <a:latin typeface="Malgun Gothic"/>
                <a:ea typeface="DejaVu Sans"/>
              </a:rPr>
              <a:t> </a:t>
            </a:r>
            <a:r>
              <a:rPr lang="en-US" sz="1200" b="1" u="sng" strike="noStrike" spc="-4">
                <a:solidFill>
                  <a:srgbClr val="0000FF"/>
                </a:solidFill>
                <a:uFillTx/>
                <a:latin typeface="Malgun Gothic"/>
                <a:ea typeface="DejaVu Sans"/>
                <a:hlinkClick r:id="rId3"/>
              </a:rPr>
              <a:t>sales@daincube.com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38" name="그림 137"/>
          <p:cNvPicPr/>
          <p:nvPr/>
        </p:nvPicPr>
        <p:blipFill>
          <a:blip r:embed="rId4"/>
          <a:stretch/>
        </p:blipFill>
        <p:spPr>
          <a:xfrm>
            <a:off x="3017520" y="910080"/>
            <a:ext cx="2651400" cy="17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BC2AB9-5912-4D86-4623-D5243D7682E8}"/>
              </a:ext>
            </a:extLst>
          </p:cNvPr>
          <p:cNvSpPr/>
          <p:nvPr/>
        </p:nvSpPr>
        <p:spPr>
          <a:xfrm>
            <a:off x="4832428" y="4494834"/>
            <a:ext cx="3954684" cy="17265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523321-286B-3D0A-7A84-34662C522527}"/>
              </a:ext>
            </a:extLst>
          </p:cNvPr>
          <p:cNvSpPr/>
          <p:nvPr/>
        </p:nvSpPr>
        <p:spPr>
          <a:xfrm>
            <a:off x="5025340" y="3038353"/>
            <a:ext cx="3240912" cy="7909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F89541-E4DE-5AF0-DD1C-817FB89A6C23}"/>
              </a:ext>
            </a:extLst>
          </p:cNvPr>
          <p:cNvSpPr/>
          <p:nvPr/>
        </p:nvSpPr>
        <p:spPr>
          <a:xfrm>
            <a:off x="4089720" y="1215341"/>
            <a:ext cx="5015696" cy="13600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392C92-A5A0-B496-600C-2DEA9C11B1D5}"/>
              </a:ext>
            </a:extLst>
          </p:cNvPr>
          <p:cNvSpPr/>
          <p:nvPr/>
        </p:nvSpPr>
        <p:spPr>
          <a:xfrm>
            <a:off x="270075" y="1311797"/>
            <a:ext cx="3134810" cy="18326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 dirty="0" err="1">
                <a:latin typeface="Malgun Gothic"/>
              </a:rPr>
              <a:t>C프로그램</a:t>
            </a:r>
            <a:r>
              <a:rPr lang="ko-KR" altLang="en-US" sz="3200" b="1" spc="-1" dirty="0">
                <a:latin typeface="Malgun Gothic"/>
              </a:rPr>
              <a:t> 구조</a:t>
            </a:r>
            <a:endParaRPr lang="ko-KR" altLang="en-US" sz="3200" b="1" strike="noStrike" spc="-1" dirty="0">
              <a:latin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FD36-70CC-415C-033E-6B3353A3388A}"/>
              </a:ext>
            </a:extLst>
          </p:cNvPr>
          <p:cNvSpPr txBox="1"/>
          <p:nvPr/>
        </p:nvSpPr>
        <p:spPr>
          <a:xfrm>
            <a:off x="438071" y="1429659"/>
            <a:ext cx="293233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int main(int </a:t>
            </a:r>
            <a:r>
              <a:rPr lang="en-US" altLang="ko-KR" sz="1400" b="1" err="1">
                <a:latin typeface="Malgun Gothic"/>
              </a:rPr>
              <a:t>argc</a:t>
            </a:r>
            <a:r>
              <a:rPr lang="en-US" altLang="ko-KR" sz="1400" b="1" dirty="0">
                <a:latin typeface="Malgun Gothic"/>
              </a:rPr>
              <a:t>, char *</a:t>
            </a:r>
            <a:r>
              <a:rPr lang="en-US" altLang="ko-KR" sz="1400" b="1" err="1">
                <a:latin typeface="Malgun Gothic"/>
              </a:rPr>
              <a:t>argv</a:t>
            </a:r>
            <a:r>
              <a:rPr lang="en-US" altLang="ko-KR" sz="1400" b="1" dirty="0">
                <a:latin typeface="Malgun Gothic"/>
              </a:rPr>
              <a:t>[]) {</a:t>
            </a:r>
            <a:endParaRPr lang="ko-KR" sz="1400" b="1">
              <a:latin typeface="Malgun Gothic"/>
              <a:ea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구성요소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선언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메인루프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시작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등 </a:t>
            </a:r>
            <a:r>
              <a:rPr lang="en-US" altLang="ko-KR" sz="1400" b="1" err="1">
                <a:latin typeface="Malgun Gothic"/>
              </a:rPr>
              <a:t>초기설정</a:t>
            </a:r>
            <a:endParaRPr lang="en-US" altLang="ko-KR" sz="1400" b="1">
              <a:latin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}</a:t>
            </a:r>
          </a:p>
        </p:txBody>
      </p:sp>
      <p:pic>
        <p:nvPicPr>
          <p:cNvPr id="10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9A9CFC-BAA4-DC4B-ADFE-265B20D8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96" y="4622573"/>
            <a:ext cx="3418389" cy="1519307"/>
          </a:xfrm>
          <a:prstGeom prst="rect">
            <a:avLst/>
          </a:prstGeom>
        </p:spPr>
      </p:pic>
      <p:pic>
        <p:nvPicPr>
          <p:cNvPr id="14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37A29B-3BA6-B870-7C88-ECEB270D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41" y="1315617"/>
            <a:ext cx="4653022" cy="1120893"/>
          </a:xfrm>
          <a:prstGeom prst="rect">
            <a:avLst/>
          </a:prstGeom>
        </p:spPr>
      </p:pic>
      <p:pic>
        <p:nvPicPr>
          <p:cNvPr id="15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E2728DC-30D9-980E-8568-5113340A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23" y="3183747"/>
            <a:ext cx="2743200" cy="490506"/>
          </a:xfrm>
          <a:prstGeom prst="rect">
            <a:avLst/>
          </a:prstGeom>
        </p:spPr>
      </p:pic>
      <p:pic>
        <p:nvPicPr>
          <p:cNvPr id="17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48CD4EE-A370-B5A2-0EB8-C97D38E73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7" t="26225" r="33333" b="25490"/>
          <a:stretch/>
        </p:blipFill>
        <p:spPr>
          <a:xfrm>
            <a:off x="206132" y="4450682"/>
            <a:ext cx="2527263" cy="1635737"/>
          </a:xfrm>
          <a:prstGeom prst="rect">
            <a:avLst/>
          </a:prstGeom>
        </p:spPr>
      </p:pic>
      <p:pic>
        <p:nvPicPr>
          <p:cNvPr id="18" name="그림 18" descr="텍스트, 레드이(가) 표시된 사진&#10;&#10;자동 생성된 설명">
            <a:extLst>
              <a:ext uri="{FF2B5EF4-FFF2-40B4-BE49-F238E27FC236}">
                <a16:creationId xmlns:a16="http://schemas.microsoft.com/office/drawing/2014/main" id="{A7BB7497-D61C-4643-C852-72A8DD32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078" y="4072360"/>
            <a:ext cx="882933" cy="1606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FD0FA-FE9D-BE0F-D51C-581D7DBD901C}"/>
              </a:ext>
            </a:extLst>
          </p:cNvPr>
          <p:cNvSpPr txBox="1"/>
          <p:nvPr/>
        </p:nvSpPr>
        <p:spPr>
          <a:xfrm>
            <a:off x="253868" y="900346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1F497D"/>
                </a:solidFill>
                <a:latin typeface="Malgun Gothic"/>
                <a:ea typeface="Malgun Gothic"/>
              </a:rPr>
              <a:t>Main</a:t>
            </a:r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32B9B-0C44-D7B1-2219-B472F0656359}"/>
              </a:ext>
            </a:extLst>
          </p:cNvPr>
          <p:cNvSpPr txBox="1"/>
          <p:nvPr/>
        </p:nvSpPr>
        <p:spPr>
          <a:xfrm>
            <a:off x="4276070" y="842472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1F497D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D2886-12C6-CE5E-D915-0535DFF44488}"/>
              </a:ext>
            </a:extLst>
          </p:cNvPr>
          <p:cNvSpPr txBox="1"/>
          <p:nvPr/>
        </p:nvSpPr>
        <p:spPr>
          <a:xfrm>
            <a:off x="4980196" y="4121965"/>
            <a:ext cx="2890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라이브러리(명령어) 함수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38190-2695-6B9C-5F90-BA0E0A0A683A}"/>
              </a:ext>
            </a:extLst>
          </p:cNvPr>
          <p:cNvSpPr txBox="1"/>
          <p:nvPr/>
        </p:nvSpPr>
        <p:spPr>
          <a:xfrm>
            <a:off x="4980196" y="2704067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Interface 함수 </a:t>
            </a:r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E3DE7574-5A3B-E3C1-AE22-DA5FA4080F72}"/>
              </a:ext>
            </a:extLst>
          </p:cNvPr>
          <p:cNvSpPr/>
          <p:nvPr/>
        </p:nvSpPr>
        <p:spPr>
          <a:xfrm rot="10800000">
            <a:off x="1003139" y="3289140"/>
            <a:ext cx="462986" cy="9066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08C0CF-9799-3318-903D-B51CAD187769}"/>
              </a:ext>
            </a:extLst>
          </p:cNvPr>
          <p:cNvSpPr txBox="1"/>
          <p:nvPr/>
        </p:nvSpPr>
        <p:spPr>
          <a:xfrm>
            <a:off x="3083" y="3485358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GUI 실행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AEEDBED-19EA-BB40-A970-3F8BA71366A1}"/>
              </a:ext>
            </a:extLst>
          </p:cNvPr>
          <p:cNvSpPr/>
          <p:nvPr/>
        </p:nvSpPr>
        <p:spPr>
          <a:xfrm rot="2880000">
            <a:off x="3275133" y="2314392"/>
            <a:ext cx="482277" cy="240174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A1166-BED6-3D15-B79C-82FF6C30750E}"/>
              </a:ext>
            </a:extLst>
          </p:cNvPr>
          <p:cNvSpPr txBox="1"/>
          <p:nvPr/>
        </p:nvSpPr>
        <p:spPr>
          <a:xfrm>
            <a:off x="2211917" y="3186345"/>
            <a:ext cx="2793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연결된 </a:t>
            </a:r>
            <a:endParaRPr lang="ko-KR" dirty="0"/>
          </a:p>
          <a:p>
            <a:r>
              <a:rPr lang="ko-KR" altLang="en-US" b="1" dirty="0" err="1">
                <a:solidFill>
                  <a:srgbClr val="FF0000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 호출 </a:t>
            </a:r>
            <a:endParaRPr lang="ko-KR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F71379D3-5552-4648-D836-649A936007FC}"/>
              </a:ext>
            </a:extLst>
          </p:cNvPr>
          <p:cNvSpPr/>
          <p:nvPr/>
        </p:nvSpPr>
        <p:spPr>
          <a:xfrm rot="10800000">
            <a:off x="7089493" y="2585012"/>
            <a:ext cx="462986" cy="4533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F9821-4332-AC0A-BB71-85EC93EDDE33}"/>
              </a:ext>
            </a:extLst>
          </p:cNvPr>
          <p:cNvSpPr txBox="1"/>
          <p:nvPr/>
        </p:nvSpPr>
        <p:spPr>
          <a:xfrm>
            <a:off x="7516981" y="2588320"/>
            <a:ext cx="14917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구분</a:t>
            </a:r>
          </a:p>
          <a:p>
            <a:r>
              <a:rPr lang="ko-KR" altLang="en-US" sz="1400" b="1">
                <a:solidFill>
                  <a:srgbClr val="FF0000"/>
                </a:solidFill>
                <a:latin typeface="Malgun Gothic"/>
                <a:ea typeface="Malgun Gothic"/>
              </a:rPr>
              <a:t>데이터 처리</a:t>
            </a:r>
            <a:endParaRPr lang="ko-KR" altLang="en-US" sz="1400" b="1" dirty="0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2EF766B0-91CF-B90E-725B-60176DE6E1BF}"/>
              </a:ext>
            </a:extLst>
          </p:cNvPr>
          <p:cNvSpPr/>
          <p:nvPr/>
        </p:nvSpPr>
        <p:spPr>
          <a:xfrm rot="10800000">
            <a:off x="7639290" y="3848581"/>
            <a:ext cx="462986" cy="4533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02EEE-1383-97D6-AB6F-D01CD9A1D716}"/>
              </a:ext>
            </a:extLst>
          </p:cNvPr>
          <p:cNvSpPr txBox="1"/>
          <p:nvPr/>
        </p:nvSpPr>
        <p:spPr>
          <a:xfrm>
            <a:off x="6166601" y="3851889"/>
            <a:ext cx="1935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함수 호출 </a:t>
            </a:r>
            <a:endParaRPr lang="ko-KR" dirty="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50790C95-4767-2540-D495-60C89D8E4CBD}"/>
              </a:ext>
            </a:extLst>
          </p:cNvPr>
          <p:cNvSpPr/>
          <p:nvPr/>
        </p:nvSpPr>
        <p:spPr>
          <a:xfrm rot="16200000">
            <a:off x="3462758" y="4938532"/>
            <a:ext cx="462986" cy="201592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3F18A-9419-097D-9AEB-59777AAD330B}"/>
              </a:ext>
            </a:extLst>
          </p:cNvPr>
          <p:cNvSpPr txBox="1"/>
          <p:nvPr/>
        </p:nvSpPr>
        <p:spPr>
          <a:xfrm>
            <a:off x="3446549" y="6224698"/>
            <a:ext cx="1935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송신</a:t>
            </a:r>
            <a:r>
              <a:rPr lang="en-US" alt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 Frame </a:t>
            </a:r>
            <a:r>
              <a:rPr lang="en-US" altLang="ko-KR" sz="1400" b="1" dirty="0" err="1">
                <a:solidFill>
                  <a:srgbClr val="FF0000"/>
                </a:solidFill>
                <a:latin typeface="Malgun Gothic"/>
                <a:ea typeface="Malgun Gothic"/>
              </a:rPr>
              <a:t>생성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AE31CA9-46C5-92C0-C941-10E0D25A211C}"/>
              </a:ext>
            </a:extLst>
          </p:cNvPr>
          <p:cNvSpPr/>
          <p:nvPr/>
        </p:nvSpPr>
        <p:spPr>
          <a:xfrm>
            <a:off x="2488557" y="4620228"/>
            <a:ext cx="1427543" cy="877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latin typeface="Malgun Gothic"/>
                <a:ea typeface="Malgun Gothic"/>
              </a:rPr>
              <a:t>Frame</a:t>
            </a:r>
            <a:endParaRPr lang="ko-KR" sz="1400" b="1"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</a:rPr>
              <a:t>송수신</a:t>
            </a:r>
            <a:endParaRPr lang="ko-KR" sz="14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82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3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라즈베리파이 설치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50360" y="2456640"/>
            <a:ext cx="8144640" cy="11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 파이 OS를 설치하고 컴퓨터에서 sd카드를 분리한 후 카드를 라즈베리파이 바닥에 있는 카드를 넣는 곳에 삽입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 파이에 전원과 모니터 키보드 마우스 등을 연결하고 전원을 킴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Welcome to Raspberry Pi 창에서 next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국가와 언어 timezone을 한국으로 선택 후 next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 사용자의 이름과 비밀번호를 작성함 ex)id: fastech  pw:fastech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42200" y="6149520"/>
            <a:ext cx="5938560" cy="6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12600">
              <a:lnSpc>
                <a:spcPct val="100000"/>
              </a:lnSpc>
              <a:spcBef>
                <a:spcPts val="204"/>
              </a:spcBef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당사 제어기는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1회에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한정하여 기술지원을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제공합니다.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연결 및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구동에 관련된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사항은 하기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메일로 문의하시어 기술지원을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받으시기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바랍니다.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4">
                <a:solidFill>
                  <a:srgbClr val="006FC0"/>
                </a:solidFill>
                <a:latin typeface="Malgun Gothic"/>
                <a:ea typeface="DejaVu Sans"/>
              </a:rPr>
              <a:t>E-</a:t>
            </a:r>
            <a:r>
              <a:rPr lang="en-US" sz="1200" b="1" strike="noStrike" spc="-1">
                <a:solidFill>
                  <a:srgbClr val="006FC0"/>
                </a:solidFill>
                <a:latin typeface="Malgun Gothic"/>
                <a:ea typeface="DejaVu Sans"/>
              </a:rPr>
              <a:t>mail:</a:t>
            </a:r>
            <a:r>
              <a:rPr lang="en-US" sz="1200" b="1" strike="noStrike" spc="-12">
                <a:solidFill>
                  <a:srgbClr val="006FC0"/>
                </a:solidFill>
                <a:latin typeface="Malgun Gothic"/>
                <a:ea typeface="DejaVu Sans"/>
              </a:rPr>
              <a:t> </a:t>
            </a:r>
            <a:r>
              <a:rPr lang="en-US" sz="1200" b="1" u="sng" strike="noStrike" spc="-4">
                <a:solidFill>
                  <a:srgbClr val="0000FF"/>
                </a:solidFill>
                <a:uFillTx/>
                <a:latin typeface="Malgun Gothic"/>
                <a:ea typeface="DejaVu Sans"/>
                <a:hlinkClick r:id="rId2"/>
              </a:rPr>
              <a:t>sales@daincube.com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4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라즈베리파이 초기설정</a:t>
            </a:r>
            <a:endParaRPr lang="en-US" sz="3200" b="0" strike="noStrike" spc="-1">
              <a:latin typeface="Arial"/>
            </a:endParaRPr>
          </a:p>
          <a:p>
            <a:pPr marL="462240" indent="-448560">
              <a:lnSpc>
                <a:spcPct val="100000"/>
              </a:lnSpc>
              <a:spcBef>
                <a:spcPts val="2220"/>
              </a:spcBef>
              <a:buClr>
                <a:srgbClr val="FF0000"/>
              </a:buClr>
              <a:buFont typeface="Wingdings" charset="2"/>
              <a:buChar char=""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57200" y="1267920"/>
            <a:ext cx="822204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8">
                <a:solidFill>
                  <a:srgbClr val="000000"/>
                </a:solidFill>
                <a:latin typeface="Malgun Gothic"/>
                <a:ea typeface="DejaVu Sans"/>
              </a:rPr>
              <a:t>초기에 마우스와 키보드의 반응속도가 느림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8">
                <a:solidFill>
                  <a:srgbClr val="000000"/>
                </a:solidFill>
                <a:latin typeface="Malgun Gothic"/>
                <a:ea typeface="DejaVu Sans"/>
              </a:rPr>
              <a:t>터미널에서 sudo nano /boot/cmdline.txt를 입력하여 boot/cmdline.txt 에디터를 연다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에디터가 나오면 첫번째 줄 맨뒤로 이동하여 usbhid.mousepoll=0 입력 후 저장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sudo reboot를 입력하여 재부팅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국가를 한국으로 선택하였기 때문에 글자가 깨지는현상 이것을 한글화 함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터미널을 열고 sudo apt install fonts-unfonts-core을 입력 (폰트설치)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sudo apt-get install ibus ibus-hangul 입력(입력기 설치)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좌측상단 베리메뉴-&gt;기본설치-&gt;ibus입력기 설정을 hangul 로 설정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42200" y="6149520"/>
            <a:ext cx="5938560" cy="6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12600">
              <a:lnSpc>
                <a:spcPct val="100000"/>
              </a:lnSpc>
              <a:spcBef>
                <a:spcPts val="204"/>
              </a:spcBef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당사 제어기는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1회에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한정하여 기술지원을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제공합니다.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연결 및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구동에 관련된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사항은 하기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메일로 문의하시어 기술지원을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받으시기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바랍니다.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4">
                <a:solidFill>
                  <a:srgbClr val="006FC0"/>
                </a:solidFill>
                <a:latin typeface="Malgun Gothic"/>
                <a:ea typeface="DejaVu Sans"/>
              </a:rPr>
              <a:t>E-</a:t>
            </a:r>
            <a:r>
              <a:rPr lang="en-US" sz="1200" b="1" strike="noStrike" spc="-1">
                <a:solidFill>
                  <a:srgbClr val="006FC0"/>
                </a:solidFill>
                <a:latin typeface="Malgun Gothic"/>
                <a:ea typeface="DejaVu Sans"/>
              </a:rPr>
              <a:t>mail:</a:t>
            </a:r>
            <a:r>
              <a:rPr lang="en-US" sz="1200" b="1" strike="noStrike" spc="-12">
                <a:solidFill>
                  <a:srgbClr val="006FC0"/>
                </a:solidFill>
                <a:latin typeface="Malgun Gothic"/>
                <a:ea typeface="DejaVu Sans"/>
              </a:rPr>
              <a:t> </a:t>
            </a:r>
            <a:r>
              <a:rPr lang="en-US" sz="1200" b="1" u="sng" strike="noStrike" spc="-4">
                <a:solidFill>
                  <a:srgbClr val="0000FF"/>
                </a:solidFill>
                <a:uFillTx/>
                <a:latin typeface="Malgun Gothic"/>
                <a:ea typeface="DejaVu Sans"/>
                <a:hlinkClick r:id="rId2"/>
              </a:rPr>
              <a:t>sales@daincube.com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5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개발환경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561080" y="2670391"/>
            <a:ext cx="5025345" cy="13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터미널에서 sudo apt update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sudo apt install code를 입력하여 vscode를 설치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좌측상단 베리메뉴 → 개발 → vscode 실행가능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42200" y="6149520"/>
            <a:ext cx="5938560" cy="6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/>
          <a:lstStyle/>
          <a:p>
            <a:pPr marL="12600">
              <a:lnSpc>
                <a:spcPct val="100000"/>
              </a:lnSpc>
              <a:spcBef>
                <a:spcPts val="204"/>
              </a:spcBef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당사 제어기는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1회에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한정하여 기술지원을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제공합니다.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연결 및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구동에 관련된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사항은 하기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메일로 문의하시어 기술지원을</a:t>
            </a:r>
            <a:r>
              <a:rPr lang="en-US" sz="1200" b="1" strike="noStrike" spc="4">
                <a:solidFill>
                  <a:srgbClr val="FF0000"/>
                </a:solidFill>
                <a:latin typeface="Malgun Gothic"/>
                <a:ea typeface="DejaVu Sans"/>
              </a:rPr>
              <a:t> </a:t>
            </a:r>
            <a:r>
              <a:rPr lang="en-US" sz="1200" b="1" strike="noStrike" spc="-1">
                <a:solidFill>
                  <a:srgbClr val="FF0000"/>
                </a:solidFill>
                <a:latin typeface="Malgun Gothic"/>
                <a:ea typeface="DejaVu Sans"/>
              </a:rPr>
              <a:t>받으시기 </a:t>
            </a:r>
            <a:r>
              <a:rPr lang="en-US" sz="1200" b="1" strike="noStrike" spc="-4">
                <a:solidFill>
                  <a:srgbClr val="FF0000"/>
                </a:solidFill>
                <a:latin typeface="Malgun Gothic"/>
                <a:ea typeface="DejaVu Sans"/>
              </a:rPr>
              <a:t>바랍니다.</a:t>
            </a:r>
            <a:endParaRPr lang="en-US" sz="1200" b="0" strike="noStrike" spc="-1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200" b="1" strike="noStrike" spc="-4">
                <a:solidFill>
                  <a:srgbClr val="006FC0"/>
                </a:solidFill>
                <a:latin typeface="Malgun Gothic"/>
                <a:ea typeface="DejaVu Sans"/>
              </a:rPr>
              <a:t>E-</a:t>
            </a:r>
            <a:r>
              <a:rPr lang="en-US" sz="1200" b="1" strike="noStrike" spc="-1">
                <a:solidFill>
                  <a:srgbClr val="006FC0"/>
                </a:solidFill>
                <a:latin typeface="Malgun Gothic"/>
                <a:ea typeface="DejaVu Sans"/>
              </a:rPr>
              <a:t>mail:</a:t>
            </a:r>
            <a:r>
              <a:rPr lang="en-US" sz="1200" b="1" strike="noStrike" spc="-12">
                <a:solidFill>
                  <a:srgbClr val="006FC0"/>
                </a:solidFill>
                <a:latin typeface="Malgun Gothic"/>
                <a:ea typeface="DejaVu Sans"/>
              </a:rPr>
              <a:t> </a:t>
            </a:r>
            <a:r>
              <a:rPr lang="en-US" sz="1200" b="1" u="sng" strike="noStrike" spc="-4">
                <a:solidFill>
                  <a:srgbClr val="0000FF"/>
                </a:solidFill>
                <a:uFillTx/>
                <a:latin typeface="Malgun Gothic"/>
                <a:ea typeface="DejaVu Sans"/>
                <a:hlinkClick r:id="rId2"/>
              </a:rPr>
              <a:t>sales@daincube.com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FC3C72-0A59-F0C2-DDEC-EE83CD62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9" y="2367275"/>
            <a:ext cx="2743200" cy="2116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78554" y="323947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98FC31A-4E35-3ED1-E917-DE63178F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78" y="1458771"/>
            <a:ext cx="6562969" cy="4682916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F44014-155A-4B5D-689B-6EA329723A21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Fastech에서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제공하는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윈도우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환경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  <a:endParaRPr lang="en-US" altLang="ko-KR" spc="-1">
              <a:latin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434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라즈베리파이로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이식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중인</a:t>
            </a:r>
            <a:r>
              <a:rPr lang="en-US" altLang="ko-KR" spc="-1">
                <a:latin typeface="Malgun Gothic"/>
              </a:rPr>
              <a:t> 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D94033C-A2AE-AAA1-4EC8-61358B7F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3118" r="55280" b="52897"/>
          <a:stretch/>
        </p:blipFill>
        <p:spPr>
          <a:xfrm>
            <a:off x="699761" y="1478009"/>
            <a:ext cx="7799780" cy="381879"/>
          </a:xfrm>
          <a:prstGeom prst="rect">
            <a:avLst/>
          </a:prstGeom>
        </p:spPr>
      </p:pic>
      <p:pic>
        <p:nvPicPr>
          <p:cNvPr id="8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883B9B7-544B-00BB-2E10-3CB370A6F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7" t="26225" r="33333" b="25490"/>
          <a:stretch/>
        </p:blipFill>
        <p:spPr>
          <a:xfrm>
            <a:off x="669121" y="2309365"/>
            <a:ext cx="6404780" cy="4143584"/>
          </a:xfrm>
          <a:prstGeom prst="rect">
            <a:avLst/>
          </a:prstGeom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9634BD9C-B7AF-1569-5083-39236E8C1926}"/>
              </a:ext>
            </a:extLst>
          </p:cNvPr>
          <p:cNvSpPr/>
          <p:nvPr/>
        </p:nvSpPr>
        <p:spPr>
          <a:xfrm>
            <a:off x="689749" y="1915129"/>
            <a:ext cx="8097572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ko-KR" altLang="en-US"/>
              <a:t>터미널에서 파일을 같은 디렉토리에 두고, 위의 명령어로 실행파일 생성, 실행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7A201-D160-B42A-FBE2-8E3DD278783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" name="그림 3" descr="텍스트, 스크린샷, 하늘, 구름이(가) 표시된 사진&#10;&#10;자동 생성된 설명">
            <a:extLst>
              <a:ext uri="{FF2B5EF4-FFF2-40B4-BE49-F238E27FC236}">
                <a16:creationId xmlns:a16="http://schemas.microsoft.com/office/drawing/2014/main" id="{C0A2795A-99FA-2A9B-D777-2BCCE4C1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51220" r="52204" b="348"/>
          <a:stretch/>
        </p:blipFill>
        <p:spPr>
          <a:xfrm>
            <a:off x="612420" y="1154195"/>
            <a:ext cx="8003342" cy="5177405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960F693A-65A6-CCAC-DC12-EFB33CF471A8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0CF5E36-8BAB-01D2-9A02-6F5E29A574CF}"/>
              </a:ext>
            </a:extLst>
          </p:cNvPr>
          <p:cNvSpPr/>
          <p:nvPr/>
        </p:nvSpPr>
        <p:spPr>
          <a:xfrm>
            <a:off x="4352191" y="2100385"/>
            <a:ext cx="703384" cy="405423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2FC55-7FC0-BA88-5D36-C9774A9697CD}"/>
              </a:ext>
            </a:extLst>
          </p:cNvPr>
          <p:cNvSpPr txBox="1"/>
          <p:nvPr/>
        </p:nvSpPr>
        <p:spPr>
          <a:xfrm>
            <a:off x="4967654" y="3866172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현재까지 구현한 명령어</a:t>
            </a:r>
            <a:endParaRPr lang="en-US" sz="28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3777A30-DD2D-3EAB-9710-E1DA7FB2C9A5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40555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54842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9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9ABC43-EFDE-2895-D65A-23213B496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8" t="26173" r="33101" b="25432"/>
          <a:stretch/>
        </p:blipFill>
        <p:spPr>
          <a:xfrm>
            <a:off x="586599" y="1212687"/>
            <a:ext cx="8037227" cy="516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02195-F8E9-37BB-22C9-3D55288AC502}"/>
              </a:ext>
            </a:extLst>
          </p:cNvPr>
          <p:cNvSpPr txBox="1"/>
          <p:nvPr/>
        </p:nvSpPr>
        <p:spPr>
          <a:xfrm>
            <a:off x="6169269" y="210771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전송한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12BAF-45B7-35BA-53AF-4391613B5CB1}"/>
              </a:ext>
            </a:extLst>
          </p:cNvPr>
          <p:cNvSpPr txBox="1"/>
          <p:nvPr/>
        </p:nvSpPr>
        <p:spPr>
          <a:xfrm>
            <a:off x="6227884" y="260594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수신한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2DF5B-1B16-4553-5909-4BAD63061060}"/>
              </a:ext>
            </a:extLst>
          </p:cNvPr>
          <p:cNvSpPr txBox="1"/>
          <p:nvPr/>
        </p:nvSpPr>
        <p:spPr>
          <a:xfrm>
            <a:off x="6462345" y="4657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통신상태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7371-93A7-57AC-B30C-CB452642499B}"/>
              </a:ext>
            </a:extLst>
          </p:cNvPr>
          <p:cNvSpPr txBox="1"/>
          <p:nvPr/>
        </p:nvSpPr>
        <p:spPr>
          <a:xfrm>
            <a:off x="5485421" y="4276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주고받는 명령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DF2C5F-E364-0CB7-5E89-B02A5CE82413}"/>
              </a:ext>
            </a:extLst>
          </p:cNvPr>
          <p:cNvSpPr txBox="1"/>
          <p:nvPr/>
        </p:nvSpPr>
        <p:spPr>
          <a:xfrm>
            <a:off x="766882" y="5712556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보내는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Buffer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B6B4C-643D-75EB-5B75-52871EE4B3E4}"/>
              </a:ext>
            </a:extLst>
          </p:cNvPr>
          <p:cNvSpPr txBox="1"/>
          <p:nvPr/>
        </p:nvSpPr>
        <p:spPr>
          <a:xfrm>
            <a:off x="2134574" y="4159247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일부 명령어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1D408-D46C-7345-2B2E-5E33DA106473}"/>
              </a:ext>
            </a:extLst>
          </p:cNvPr>
          <p:cNvSpPr txBox="1"/>
          <p:nvPr/>
        </p:nvSpPr>
        <p:spPr>
          <a:xfrm>
            <a:off x="2134573" y="2967401"/>
            <a:ext cx="3954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랜덤 Auto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Sync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No생성&amp;표시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5B92E-E019-9E89-C81D-FBB7B14F410F}"/>
              </a:ext>
            </a:extLst>
          </p:cNvPr>
          <p:cNvSpPr txBox="1"/>
          <p:nvPr/>
        </p:nvSpPr>
        <p:spPr>
          <a:xfrm>
            <a:off x="1304189" y="1472709"/>
            <a:ext cx="4628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IP입력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UDP프로토콜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 연결/연결해제 </a:t>
            </a: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AB32117-2EBB-70D6-EB18-4EB77AE483B2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  <p:extLst>
      <p:ext uri="{BB962C8B-B14F-4D97-AF65-F5344CB8AC3E}">
        <p14:creationId xmlns:p14="http://schemas.microsoft.com/office/powerpoint/2010/main" val="105461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화면 슬라이드 쇼(4:3)</PresentationFormat>
  <Slides>20</Slides>
  <Notes>0</Notes>
  <HiddenSlides>0</HiddenSlide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김두성</dc:creator>
  <dc:description/>
  <cp:revision>165</cp:revision>
  <dcterms:created xsi:type="dcterms:W3CDTF">2023-07-26T06:23:53Z</dcterms:created>
  <dcterms:modified xsi:type="dcterms:W3CDTF">2023-07-27T08:21:49Z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2019-04-05T00:00:00Z</vt:filetime>
  </property>
  <property fmtid="{D5CDD505-2E9C-101B-9397-08002B2CF9AE}" pid="4" name="Creator">
    <vt:lpwstr>Microsoft® PowerPoint® 2010</vt:lpwstr>
  </property>
  <property fmtid="{D5CDD505-2E9C-101B-9397-08002B2CF9AE}" pid="5" name="HyperlinksChanged">
    <vt:bool>false</vt:bool>
  </property>
  <property fmtid="{D5CDD505-2E9C-101B-9397-08002B2CF9AE}" pid="6" name="LastSaved">
    <vt:filetime>2023-07-26T00:00:00Z</vt:filetime>
  </property>
  <property fmtid="{D5CDD505-2E9C-101B-9397-08002B2CF9AE}" pid="7" name="LinksUpToDate">
    <vt:bool>false</vt:bool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</Properties>
</file>